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sldIdLst>
    <p:sldId id="256" r:id="rId2"/>
    <p:sldId id="257" r:id="rId3"/>
    <p:sldId id="258" r:id="rId4"/>
    <p:sldId id="262" r:id="rId5"/>
    <p:sldId id="266" r:id="rId6"/>
    <p:sldId id="260" r:id="rId7"/>
    <p:sldId id="261" r:id="rId8"/>
    <p:sldId id="265" r:id="rId9"/>
  </p:sldIdLst>
  <p:sldSz cx="6858000" cy="9144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A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22" autoAdjust="0"/>
    <p:restoredTop sz="94660"/>
  </p:normalViewPr>
  <p:slideViewPr>
    <p:cSldViewPr>
      <p:cViewPr varScale="1">
        <p:scale>
          <a:sx n="65" d="100"/>
          <a:sy n="65" d="100"/>
        </p:scale>
        <p:origin x="2189" y="3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251200" y="1559908"/>
            <a:ext cx="3611126" cy="6658403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711201"/>
            <a:ext cx="4616035" cy="4165601"/>
          </a:xfrm>
        </p:spPr>
        <p:txBody>
          <a:bodyPr anchor="b">
            <a:normAutofit/>
          </a:bodyPr>
          <a:lstStyle>
            <a:lvl1pPr algn="l">
              <a:defRPr sz="33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050" y="5125157"/>
            <a:ext cx="3715688" cy="2551288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9115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5994400"/>
            <a:ext cx="4916150" cy="2032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00050" y="711200"/>
            <a:ext cx="6057900" cy="4165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71502" y="5125156"/>
            <a:ext cx="5460999" cy="6096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034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711200"/>
            <a:ext cx="6057900" cy="3860800"/>
          </a:xfrm>
        </p:spPr>
        <p:txBody>
          <a:bodyPr anchor="ctr">
            <a:normAutofit/>
          </a:bodyPr>
          <a:lstStyle>
            <a:lvl1pPr algn="l">
              <a:defRPr sz="21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5486400"/>
            <a:ext cx="4787664" cy="2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9457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13" y="711200"/>
            <a:ext cx="5144840" cy="3860800"/>
          </a:xfrm>
        </p:spPr>
        <p:txBody>
          <a:bodyPr anchor="ctr">
            <a:normAutofit/>
          </a:bodyPr>
          <a:lstStyle>
            <a:lvl1pPr algn="l">
              <a:defRPr sz="21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00101" y="4572000"/>
            <a:ext cx="4801850" cy="6434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5734760"/>
            <a:ext cx="4786771" cy="229164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171451" y="947499"/>
            <a:ext cx="342989" cy="7797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72151" y="3691468"/>
            <a:ext cx="342989" cy="7797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0099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4572000"/>
            <a:ext cx="4786771" cy="2263200"/>
          </a:xfrm>
        </p:spPr>
        <p:txBody>
          <a:bodyPr anchor="b">
            <a:normAutofit/>
          </a:bodyPr>
          <a:lstStyle>
            <a:lvl1pPr algn="l">
              <a:defRPr sz="21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6843974"/>
            <a:ext cx="4787664" cy="1182425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842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13" y="711200"/>
            <a:ext cx="5144840" cy="3860800"/>
          </a:xfrm>
        </p:spPr>
        <p:txBody>
          <a:bodyPr anchor="ctr">
            <a:normAutofit/>
          </a:bodyPr>
          <a:lstStyle>
            <a:lvl1pPr algn="l">
              <a:defRPr sz="21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00050" y="5181600"/>
            <a:ext cx="4786771" cy="1399821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6604000"/>
            <a:ext cx="4786770" cy="14224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171451" y="947499"/>
            <a:ext cx="342989" cy="7797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72151" y="3691468"/>
            <a:ext cx="342989" cy="7797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8843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711200"/>
            <a:ext cx="5644244" cy="3860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100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00050" y="5238045"/>
            <a:ext cx="4786771" cy="11176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6355648"/>
            <a:ext cx="4786770" cy="1670753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043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5994400"/>
            <a:ext cx="4916150" cy="2032000"/>
          </a:xfrm>
        </p:spPr>
        <p:txBody>
          <a:bodyPr>
            <a:normAutofit/>
          </a:bodyPr>
          <a:lstStyle>
            <a:lvl1pPr algn="l">
              <a:defRPr sz="21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0051" y="711201"/>
            <a:ext cx="4916150" cy="502356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5838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24804" y="711200"/>
            <a:ext cx="1533146" cy="5892800"/>
          </a:xfrm>
        </p:spPr>
        <p:txBody>
          <a:bodyPr vert="eaVert">
            <a:normAutofit/>
          </a:bodyPr>
          <a:lstStyle>
            <a:lvl1pPr>
              <a:defRPr sz="21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0050" y="711200"/>
            <a:ext cx="4387509" cy="73152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8106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5994400"/>
            <a:ext cx="4916150" cy="2032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1" y="711200"/>
            <a:ext cx="4916150" cy="5023560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793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2641599"/>
            <a:ext cx="4801851" cy="3093156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1" y="5983112"/>
            <a:ext cx="4801850" cy="2043289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6247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5994400"/>
            <a:ext cx="4916150" cy="2032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400051" y="711201"/>
            <a:ext cx="2962475" cy="5023556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3496771" y="711200"/>
            <a:ext cx="2961179" cy="5012267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3551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5994400"/>
            <a:ext cx="4916150" cy="2032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1" y="711200"/>
            <a:ext cx="2787650" cy="812800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050" y="1524001"/>
            <a:ext cx="2959100" cy="4210756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41263" y="755651"/>
            <a:ext cx="2823038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96772" y="1524000"/>
            <a:ext cx="2967529" cy="4199467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033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5994400"/>
            <a:ext cx="4916150" cy="2032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1184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9494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0" y="711200"/>
            <a:ext cx="2400300" cy="2032000"/>
          </a:xfrm>
        </p:spPr>
        <p:txBody>
          <a:bodyPr anchor="b">
            <a:normAutofit/>
          </a:bodyPr>
          <a:lstStyle>
            <a:lvl1pPr algn="l">
              <a:defRPr sz="15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711200"/>
            <a:ext cx="3329066" cy="73152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0" y="2946403"/>
            <a:ext cx="2400300" cy="278835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8679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1850" y="1930400"/>
            <a:ext cx="2672444" cy="15240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1500" y="1219200"/>
            <a:ext cx="2460731" cy="64008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72021" y="3657600"/>
            <a:ext cx="2673167" cy="2777067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0050" y="8229601"/>
            <a:ext cx="4358793" cy="486833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98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003006" y="5192890"/>
            <a:ext cx="1852842" cy="3544711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0051" y="5994400"/>
            <a:ext cx="4916150" cy="2032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1" y="711201"/>
            <a:ext cx="4916150" cy="5023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72684" y="8229605"/>
            <a:ext cx="900347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8A2481B-5154-415F-B752-558547769AA3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0050" y="8229601"/>
            <a:ext cx="4358793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0820" y="7437972"/>
            <a:ext cx="642680" cy="893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1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56079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4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05863" y="1835696"/>
            <a:ext cx="5829300" cy="2366392"/>
          </a:xfrm>
        </p:spPr>
        <p:txBody>
          <a:bodyPr>
            <a:noAutofit/>
          </a:bodyPr>
          <a:lstStyle/>
          <a:p>
            <a:r>
              <a:rPr lang="cs-CZ" sz="6000" dirty="0"/>
              <a:t>DĚTSKÉ CENTRUM PLUTO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76672" y="6588224"/>
            <a:ext cx="5829300" cy="121920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36161" t="26958" r="17573" b="21471"/>
          <a:stretch>
            <a:fillRect/>
          </a:stretch>
        </p:blipFill>
        <p:spPr bwMode="auto">
          <a:xfrm>
            <a:off x="332656" y="4788024"/>
            <a:ext cx="6234054" cy="3906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519A592-6AD3-4978-A7EE-07F81B4BA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00E56B75-BB4A-4784-8F1C-4F0C60F2E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331" y="189780"/>
            <a:ext cx="1109663" cy="56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D:\Foto na brožuru\1. stránka, budova\DSC_91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4984" y="6238056"/>
            <a:ext cx="316835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260648" y="971600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1"/>
                </a:solidFill>
              </a:rPr>
              <a:t>DC Pluto</a:t>
            </a:r>
          </a:p>
        </p:txBody>
      </p:sp>
      <p:pic>
        <p:nvPicPr>
          <p:cNvPr id="14340" name="Picture 4"/>
          <p:cNvPicPr>
            <a:picLocks noChangeArrowheads="1"/>
          </p:cNvPicPr>
          <p:nvPr/>
        </p:nvPicPr>
        <p:blipFill>
          <a:blip r:embed="rId3" cstate="print"/>
          <a:srcRect l="1876" t="26958" r="32734" b="11597"/>
          <a:stretch>
            <a:fillRect/>
          </a:stretch>
        </p:blipFill>
        <p:spPr bwMode="auto">
          <a:xfrm>
            <a:off x="3284984" y="2141159"/>
            <a:ext cx="316800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260648" y="1619672"/>
            <a:ext cx="6336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Dětské centrum Pluto se nachází v Havířově v části  Prostřední Suchá.</a:t>
            </a:r>
          </a:p>
        </p:txBody>
      </p:sp>
      <p:pic>
        <p:nvPicPr>
          <p:cNvPr id="14" name="Obrázek 13" descr="D:\Foto na brožuru\1. stránka, budova\Foto budovy Havířov (19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80" y="4172760"/>
            <a:ext cx="2736304" cy="201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Vývojový diagram: spojka 17"/>
          <p:cNvSpPr/>
          <p:nvPr/>
        </p:nvSpPr>
        <p:spPr>
          <a:xfrm>
            <a:off x="1988840" y="3491880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ývojový diagram: spojka 20"/>
          <p:cNvSpPr/>
          <p:nvPr/>
        </p:nvSpPr>
        <p:spPr>
          <a:xfrm>
            <a:off x="2060848" y="6444208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ývojový diagram: spojka 21"/>
          <p:cNvSpPr/>
          <p:nvPr/>
        </p:nvSpPr>
        <p:spPr>
          <a:xfrm>
            <a:off x="2348880" y="3131840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ývojový diagram: spojka 22"/>
          <p:cNvSpPr/>
          <p:nvPr/>
        </p:nvSpPr>
        <p:spPr>
          <a:xfrm>
            <a:off x="2924944" y="6804248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ývojový diagram: spojka 24"/>
          <p:cNvSpPr/>
          <p:nvPr/>
        </p:nvSpPr>
        <p:spPr>
          <a:xfrm>
            <a:off x="2852936" y="2987824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Vývojový diagram: spojka 26"/>
          <p:cNvSpPr/>
          <p:nvPr/>
        </p:nvSpPr>
        <p:spPr>
          <a:xfrm>
            <a:off x="1772816" y="3923928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Vývojový diagram: spojka 28"/>
          <p:cNvSpPr/>
          <p:nvPr/>
        </p:nvSpPr>
        <p:spPr>
          <a:xfrm>
            <a:off x="2492896" y="6732240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Vývojový diagram: spojka 41"/>
          <p:cNvSpPr/>
          <p:nvPr/>
        </p:nvSpPr>
        <p:spPr>
          <a:xfrm>
            <a:off x="5877272" y="6012160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Vývojový diagram: spojka 43"/>
          <p:cNvSpPr/>
          <p:nvPr/>
        </p:nvSpPr>
        <p:spPr>
          <a:xfrm>
            <a:off x="6237312" y="5796136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216F4DD-6CD9-4BE1-8633-44F17D8F4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30" y="4286250"/>
            <a:ext cx="5768340" cy="571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ývojový diagram: spojka 12"/>
          <p:cNvSpPr/>
          <p:nvPr/>
        </p:nvSpPr>
        <p:spPr>
          <a:xfrm>
            <a:off x="332656" y="6012160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260648" y="913647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Po příjezdu k nám…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60648" y="1644828"/>
            <a:ext cx="6192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cs-CZ" sz="2400" b="1" dirty="0">
                <a:solidFill>
                  <a:schemeClr val="bg1">
                    <a:lumMod val="75000"/>
                  </a:schemeClr>
                </a:solidFill>
              </a:rPr>
              <a:t>Ahoj</a:t>
            </a:r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,</a:t>
            </a:r>
          </a:p>
          <a:p>
            <a:endParaRPr lang="cs-CZ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vítáme Tě v Dětském centru Pluto. </a:t>
            </a:r>
            <a:r>
              <a:rPr lang="cs-CZ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Uděláme vše pro to, </a:t>
            </a:r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aby se Ti u nás líbilo.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77309" y="3046872"/>
            <a:ext cx="6425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cs-CZ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Nejprve Tebe a Tvůj doprovod přivítá sociální pracovnice</a:t>
            </a:r>
            <a:r>
              <a:rPr lang="cs-CZ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které můžeš říkat teto.</a:t>
            </a:r>
            <a:r>
              <a:rPr lang="cs-CZ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cs-CZ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Půjdete</a:t>
            </a:r>
            <a:r>
              <a:rPr lang="cs-CZ" sz="1200" dirty="0">
                <a:solidFill>
                  <a:schemeClr val="bg1"/>
                </a:solidFill>
              </a:rPr>
              <a:t> do návštěvní místnosti nebo do pracovny, kde Ti vysvětlí důvod Tvého přijetí a popovídá si s Tebou o tom, jak to chodí v Plutu. Seznámí Tě s Tvými právy a povinnostmi. Můžeš se jí na cokoliv zeptat, ráda Ti Tvé otázky zodpoví </a:t>
            </a:r>
            <a:r>
              <a:rPr lang="cs-CZ" sz="120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Vývojový diagram: spojka 13"/>
          <p:cNvSpPr/>
          <p:nvPr/>
        </p:nvSpPr>
        <p:spPr>
          <a:xfrm>
            <a:off x="764704" y="6156176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ývojový diagram: spojka 16"/>
          <p:cNvSpPr/>
          <p:nvPr/>
        </p:nvSpPr>
        <p:spPr>
          <a:xfrm>
            <a:off x="2276872" y="8100392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385" y="6209488"/>
            <a:ext cx="2346199" cy="175964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9137" y="6209488"/>
            <a:ext cx="230425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Vývojový diagram: spojka 14"/>
          <p:cNvSpPr/>
          <p:nvPr/>
        </p:nvSpPr>
        <p:spPr>
          <a:xfrm>
            <a:off x="2780928" y="8316416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ývojový diagram: spojka 15"/>
          <p:cNvSpPr/>
          <p:nvPr/>
        </p:nvSpPr>
        <p:spPr>
          <a:xfrm>
            <a:off x="3356992" y="8316416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ývojový diagram: spojka 17"/>
          <p:cNvSpPr/>
          <p:nvPr/>
        </p:nvSpPr>
        <p:spPr>
          <a:xfrm>
            <a:off x="3861048" y="8172400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ývojový diagram: spojka 18"/>
          <p:cNvSpPr/>
          <p:nvPr/>
        </p:nvSpPr>
        <p:spPr>
          <a:xfrm>
            <a:off x="4221088" y="7956376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ývojový diagram: spojka 19"/>
          <p:cNvSpPr/>
          <p:nvPr/>
        </p:nvSpPr>
        <p:spPr>
          <a:xfrm>
            <a:off x="5301208" y="5940152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ývojový diagram: spojka 20"/>
          <p:cNvSpPr/>
          <p:nvPr/>
        </p:nvSpPr>
        <p:spPr>
          <a:xfrm>
            <a:off x="5733256" y="5796136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ývojový diagram: spojka 21"/>
          <p:cNvSpPr/>
          <p:nvPr/>
        </p:nvSpPr>
        <p:spPr>
          <a:xfrm>
            <a:off x="1124744" y="6372200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ývojový diagram: spojka 22"/>
          <p:cNvSpPr/>
          <p:nvPr/>
        </p:nvSpPr>
        <p:spPr>
          <a:xfrm>
            <a:off x="6237312" y="5580112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28740" y="972385"/>
            <a:ext cx="6080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Naše byty</a:t>
            </a:r>
          </a:p>
        </p:txBody>
      </p:sp>
      <p:pic>
        <p:nvPicPr>
          <p:cNvPr id="7" name="Picture 4" descr="D:\Foto na brožuru\Berušky\Berušky 31. 3. 2016 (6).JP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6672" y="3059832"/>
            <a:ext cx="2458800" cy="1846800"/>
          </a:xfrm>
          <a:prstGeom prst="rect">
            <a:avLst/>
          </a:prstGeom>
          <a:noFill/>
        </p:spPr>
      </p:pic>
      <p:pic>
        <p:nvPicPr>
          <p:cNvPr id="9" name="Obrázek 8"/>
          <p:cNvPicPr preferRelativeResize="0">
            <a:picLocks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2" y="5004048"/>
            <a:ext cx="2448272" cy="1656184"/>
          </a:xfrm>
          <a:prstGeom prst="rect">
            <a:avLst/>
          </a:prstGeom>
        </p:spPr>
      </p:pic>
      <p:pic>
        <p:nvPicPr>
          <p:cNvPr id="10" name="Obrázek 9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2" y="6804248"/>
            <a:ext cx="2458800" cy="18468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908720" y="2771800"/>
            <a:ext cx="1301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1">
                    <a:lumMod val="75000"/>
                  </a:schemeClr>
                </a:solidFill>
              </a:rPr>
              <a:t>Berušky</a:t>
            </a:r>
          </a:p>
        </p:txBody>
      </p:sp>
      <p:pic>
        <p:nvPicPr>
          <p:cNvPr id="12" name="Picture 6" descr="D:\Foto na brožuru\Kuřátka\Kuřátka 31. 3. 2016 (6).JPG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61048" y="3059832"/>
            <a:ext cx="2458800" cy="1846800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4365104" y="2699792"/>
            <a:ext cx="1123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1">
                    <a:lumMod val="75000"/>
                  </a:schemeClr>
                </a:solidFill>
              </a:rPr>
              <a:t>Kuřátka</a:t>
            </a:r>
          </a:p>
        </p:txBody>
      </p:sp>
      <p:pic>
        <p:nvPicPr>
          <p:cNvPr id="14" name="Obrázek 13"/>
          <p:cNvPicPr>
            <a:picLocks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048" y="4932040"/>
            <a:ext cx="2458800" cy="1846800"/>
          </a:xfrm>
          <a:prstGeom prst="rect">
            <a:avLst/>
          </a:prstGeom>
        </p:spPr>
      </p:pic>
      <p:sp>
        <p:nvSpPr>
          <p:cNvPr id="19" name="Vývojový diagram: spojka 15"/>
          <p:cNvSpPr/>
          <p:nvPr/>
        </p:nvSpPr>
        <p:spPr>
          <a:xfrm>
            <a:off x="6093296" y="3491880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ývojový diagram: spojka 15"/>
          <p:cNvSpPr/>
          <p:nvPr/>
        </p:nvSpPr>
        <p:spPr>
          <a:xfrm>
            <a:off x="3645024" y="4644008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ývojový diagram: spojka 15"/>
          <p:cNvSpPr/>
          <p:nvPr/>
        </p:nvSpPr>
        <p:spPr>
          <a:xfrm>
            <a:off x="3284984" y="5004048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ývojový diagram: spojka 15"/>
          <p:cNvSpPr/>
          <p:nvPr/>
        </p:nvSpPr>
        <p:spPr>
          <a:xfrm>
            <a:off x="1700808" y="5148064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Vývojový diagram: spojka 15"/>
          <p:cNvSpPr/>
          <p:nvPr/>
        </p:nvSpPr>
        <p:spPr>
          <a:xfrm>
            <a:off x="6425388" y="3203848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685" r="21017"/>
          <a:stretch/>
        </p:blipFill>
        <p:spPr>
          <a:xfrm>
            <a:off x="3861048" y="6804248"/>
            <a:ext cx="2458800" cy="1846800"/>
          </a:xfrm>
          <a:prstGeom prst="rect">
            <a:avLst/>
          </a:prstGeom>
        </p:spPr>
      </p:pic>
      <p:sp>
        <p:nvSpPr>
          <p:cNvPr id="27" name="TextovéPole 26"/>
          <p:cNvSpPr txBox="1"/>
          <p:nvPr/>
        </p:nvSpPr>
        <p:spPr>
          <a:xfrm>
            <a:off x="260648" y="1619672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V Plutu máme tři samostatné byty – Berušky, Kuřátka a Včelky. Na každém pracují tety, které se pravidelně střídají, a jedna z nich bude po dobu Tvého pobytu Tvou patronkou. Na všechny tety se můžeš obrátit, když budeš něco potřebovat. Neboj se jich na cokoliv zeptat.</a:t>
            </a:r>
          </a:p>
        </p:txBody>
      </p:sp>
      <p:sp>
        <p:nvSpPr>
          <p:cNvPr id="25" name="Vývojový diagram: spojka 15"/>
          <p:cNvSpPr/>
          <p:nvPr/>
        </p:nvSpPr>
        <p:spPr>
          <a:xfrm>
            <a:off x="2852936" y="5292080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Vývojový diagram: spojka 15"/>
          <p:cNvSpPr/>
          <p:nvPr/>
        </p:nvSpPr>
        <p:spPr>
          <a:xfrm>
            <a:off x="2420888" y="5436096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Vývojový diagram: spojka 15"/>
          <p:cNvSpPr/>
          <p:nvPr/>
        </p:nvSpPr>
        <p:spPr>
          <a:xfrm>
            <a:off x="2060848" y="5364088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Vývojový diagram: spojka 15"/>
          <p:cNvSpPr/>
          <p:nvPr/>
        </p:nvSpPr>
        <p:spPr>
          <a:xfrm>
            <a:off x="260648" y="4860032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Vývojový diagram: spojka 15"/>
          <p:cNvSpPr/>
          <p:nvPr/>
        </p:nvSpPr>
        <p:spPr>
          <a:xfrm>
            <a:off x="620688" y="4644008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Vývojový diagram: spojka 15"/>
          <p:cNvSpPr/>
          <p:nvPr/>
        </p:nvSpPr>
        <p:spPr>
          <a:xfrm>
            <a:off x="1052736" y="4644008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Vývojový diagram: spojka 15"/>
          <p:cNvSpPr/>
          <p:nvPr/>
        </p:nvSpPr>
        <p:spPr>
          <a:xfrm>
            <a:off x="1484784" y="4860032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651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E2E510-9732-4C59-8833-C68AFB95B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077" y="275705"/>
            <a:ext cx="2184276" cy="2496741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514DD23-DB81-4F1A-A3D0-3BDD864A7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0701" y="204564"/>
            <a:ext cx="2184276" cy="238963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			</a:t>
            </a:r>
            <a:r>
              <a:rPr lang="cs-CZ" sz="1500" b="1" dirty="0">
                <a:solidFill>
                  <a:schemeClr val="bg1">
                    <a:lumMod val="75000"/>
                  </a:schemeClr>
                </a:solidFill>
              </a:rPr>
              <a:t>Včelky</a:t>
            </a:r>
          </a:p>
        </p:txBody>
      </p:sp>
      <p:pic>
        <p:nvPicPr>
          <p:cNvPr id="5" name="Zástupný symbol pro obsah 4" descr="C:\Users\Uzivatel\AppData\Local\Temp\Temp1_prilohy_17463.zip\IMG_20210510_09294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92" y="514667"/>
            <a:ext cx="3328988" cy="2496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01" y="3301338"/>
            <a:ext cx="4588786" cy="283189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2" y="6372199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81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8366" y="968128"/>
            <a:ext cx="5977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Tvůj pokoj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62694" y="1558096"/>
            <a:ext cx="62989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Po příchodu na byt Tě teta seznámí s ostatními dětmi a ukáže </a:t>
            </a:r>
            <a:r>
              <a:rPr lang="cs-CZ" sz="1200" dirty="0">
                <a:solidFill>
                  <a:schemeClr val="bg1"/>
                </a:solidFill>
              </a:rPr>
              <a:t>Ti T</a:t>
            </a:r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vůj pokoj. Budeš tam mít postel, skříň na uložení osobních věcí </a:t>
            </a:r>
            <a:r>
              <a:rPr lang="cs-CZ" sz="1200" dirty="0">
                <a:solidFill>
                  <a:schemeClr val="bg1"/>
                </a:solidFill>
              </a:rPr>
              <a:t>a uzamykatelnou skříňku</a:t>
            </a:r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, kde si můžeš schovat Tvé cennosti. Můžeš si vybalit tašku, nebo si zajít do koupelny, osprchovat se a převléknout. </a:t>
            </a:r>
          </a:p>
          <a:p>
            <a:pPr algn="just"/>
            <a:endParaRPr lang="cs-CZ" sz="12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cs-CZ" sz="1200" dirty="0">
                <a:solidFill>
                  <a:schemeClr val="bg1"/>
                </a:solidFill>
              </a:rPr>
              <a:t>Poté si můžeš:</a:t>
            </a:r>
          </a:p>
          <a:p>
            <a:pPr algn="ctr"/>
            <a:endParaRPr lang="cs-CZ" sz="12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92"/>
          <a:stretch/>
        </p:blipFill>
        <p:spPr>
          <a:xfrm>
            <a:off x="390120" y="2950608"/>
            <a:ext cx="2097344" cy="2592288"/>
          </a:xfrm>
          <a:prstGeom prst="rect">
            <a:avLst/>
          </a:prstGeom>
        </p:spPr>
      </p:pic>
      <p:pic>
        <p:nvPicPr>
          <p:cNvPr id="11" name="Obrázek 10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-245" r="47900" b="856"/>
          <a:stretch/>
        </p:blipFill>
        <p:spPr>
          <a:xfrm>
            <a:off x="397782" y="5991459"/>
            <a:ext cx="2098800" cy="2592000"/>
          </a:xfrm>
          <a:prstGeom prst="rect">
            <a:avLst/>
          </a:prstGeom>
        </p:spPr>
      </p:pic>
      <p:sp>
        <p:nvSpPr>
          <p:cNvPr id="13" name="Vývojový diagram: spojka 15"/>
          <p:cNvSpPr/>
          <p:nvPr/>
        </p:nvSpPr>
        <p:spPr>
          <a:xfrm>
            <a:off x="980728" y="2324668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00" t="3622" r="14753" b="1"/>
          <a:stretch/>
        </p:blipFill>
        <p:spPr>
          <a:xfrm flipH="1">
            <a:off x="4365104" y="5991459"/>
            <a:ext cx="2098800" cy="2592000"/>
          </a:xfrm>
          <a:prstGeom prst="rect">
            <a:avLst/>
          </a:prstGeom>
        </p:spPr>
      </p:pic>
      <p:sp>
        <p:nvSpPr>
          <p:cNvPr id="23" name="Vývojový diagram: spojka 15"/>
          <p:cNvSpPr/>
          <p:nvPr/>
        </p:nvSpPr>
        <p:spPr>
          <a:xfrm>
            <a:off x="4500762" y="2412578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ývojový diagram: spojka 15"/>
          <p:cNvSpPr/>
          <p:nvPr/>
        </p:nvSpPr>
        <p:spPr>
          <a:xfrm>
            <a:off x="2249514" y="2868709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ývojový diagram: spojka 15"/>
          <p:cNvSpPr/>
          <p:nvPr/>
        </p:nvSpPr>
        <p:spPr>
          <a:xfrm>
            <a:off x="4191756" y="2712037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Vývojový diagram: spojka 15"/>
          <p:cNvSpPr/>
          <p:nvPr/>
        </p:nvSpPr>
        <p:spPr>
          <a:xfrm>
            <a:off x="2694925" y="3156498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Vývojový diagram: spojka 15"/>
          <p:cNvSpPr/>
          <p:nvPr/>
        </p:nvSpPr>
        <p:spPr>
          <a:xfrm>
            <a:off x="3853357" y="3240135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Vývojový diagram: spojka 15"/>
          <p:cNvSpPr/>
          <p:nvPr/>
        </p:nvSpPr>
        <p:spPr>
          <a:xfrm>
            <a:off x="4869160" y="2196554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Vývojový diagram: spojka 15"/>
          <p:cNvSpPr/>
          <p:nvPr/>
        </p:nvSpPr>
        <p:spPr>
          <a:xfrm>
            <a:off x="5625381" y="1229738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2357794" y="3757220"/>
            <a:ext cx="2142968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prohlédnout byt</a:t>
            </a:r>
          </a:p>
          <a:p>
            <a:pPr algn="ctr">
              <a:spcAft>
                <a:spcPts val="1800"/>
              </a:spcAft>
            </a:pPr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odpočívat</a:t>
            </a:r>
          </a:p>
          <a:p>
            <a:pPr algn="ctr">
              <a:spcAft>
                <a:spcPts val="1800"/>
              </a:spcAft>
            </a:pPr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najíst se</a:t>
            </a:r>
          </a:p>
          <a:p>
            <a:pPr algn="ctr">
              <a:spcAft>
                <a:spcPts val="1800"/>
              </a:spcAft>
            </a:pPr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povídat si s ostatními dětmi</a:t>
            </a:r>
          </a:p>
          <a:p>
            <a:pPr algn="ctr">
              <a:spcAft>
                <a:spcPts val="1800"/>
              </a:spcAft>
            </a:pPr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sledovat televizi</a:t>
            </a:r>
          </a:p>
          <a:p>
            <a:pPr algn="ctr">
              <a:spcAft>
                <a:spcPts val="1800"/>
              </a:spcAft>
            </a:pPr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číst si</a:t>
            </a:r>
          </a:p>
          <a:p>
            <a:pPr algn="ctr">
              <a:spcAft>
                <a:spcPts val="1800"/>
              </a:spcAft>
            </a:pPr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malovat</a:t>
            </a:r>
            <a:endParaRPr lang="cs-CZ" dirty="0"/>
          </a:p>
          <a:p>
            <a:pPr algn="ctr"/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hrát si v pokojíčku </a:t>
            </a:r>
          </a:p>
          <a:p>
            <a:pPr algn="ctr">
              <a:spcAft>
                <a:spcPts val="1800"/>
              </a:spcAft>
            </a:pPr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či na zahradě</a:t>
            </a:r>
          </a:p>
          <a:p>
            <a:pPr algn="ctr">
              <a:spcAft>
                <a:spcPts val="1800"/>
              </a:spcAft>
            </a:pPr>
            <a:r>
              <a:rPr lang="cs-CZ" sz="1200" dirty="0">
                <a:solidFill>
                  <a:schemeClr val="bg1"/>
                </a:solidFill>
              </a:rPr>
              <a:t>nebo dělat něco jiného, </a:t>
            </a:r>
          </a:p>
          <a:p>
            <a:pPr algn="ctr">
              <a:spcAft>
                <a:spcPts val="1800"/>
              </a:spcAft>
            </a:pPr>
            <a:r>
              <a:rPr lang="cs-CZ" sz="1200" dirty="0">
                <a:solidFill>
                  <a:schemeClr val="bg1"/>
                </a:solidFill>
              </a:rPr>
              <a:t>Co Tě baví</a:t>
            </a:r>
          </a:p>
          <a:p>
            <a:pPr algn="ctr">
              <a:spcAft>
                <a:spcPts val="1800"/>
              </a:spcAft>
            </a:pPr>
            <a:endParaRPr lang="cs-CZ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cs-CZ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365104" y="2987824"/>
            <a:ext cx="210277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Vývojový diagram: spojka 15"/>
          <p:cNvSpPr/>
          <p:nvPr/>
        </p:nvSpPr>
        <p:spPr>
          <a:xfrm>
            <a:off x="1556792" y="2520590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Šipka dolů 2"/>
          <p:cNvSpPr/>
          <p:nvPr/>
        </p:nvSpPr>
        <p:spPr>
          <a:xfrm>
            <a:off x="3196396" y="2987824"/>
            <a:ext cx="484632" cy="7357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09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40877" y="972405"/>
            <a:ext cx="5976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800" b="1" dirty="0"/>
          </a:p>
          <a:p>
            <a:r>
              <a:rPr lang="cs-CZ" sz="2800" b="1" dirty="0"/>
              <a:t>Pracovníci</a:t>
            </a:r>
            <a:r>
              <a:rPr lang="cs-CZ" sz="2800" b="1" dirty="0">
                <a:solidFill>
                  <a:schemeClr val="accent1"/>
                </a:solidFill>
              </a:rPr>
              <a:t> v Dětském centru</a:t>
            </a:r>
          </a:p>
          <a:p>
            <a:r>
              <a:rPr lang="cs-CZ" sz="2800" b="1" dirty="0">
                <a:solidFill>
                  <a:schemeClr val="accent1"/>
                </a:solidFill>
              </a:rPr>
              <a:t>Pluto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60648" y="1664903"/>
            <a:ext cx="640871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endParaRPr lang="cs-CZ" sz="1200" dirty="0">
              <a:solidFill>
                <a:schemeClr val="bg1">
                  <a:lumMod val="75000"/>
                </a:schemeClr>
              </a:solidFill>
            </a:endParaRPr>
          </a:p>
          <a:p>
            <a:pPr algn="just">
              <a:spcAft>
                <a:spcPts val="600"/>
              </a:spcAft>
            </a:pPr>
            <a:endParaRPr lang="cs-CZ" sz="1200" dirty="0">
              <a:solidFill>
                <a:schemeClr val="bg1">
                  <a:lumMod val="75000"/>
                </a:schemeClr>
              </a:solidFill>
            </a:endParaRPr>
          </a:p>
          <a:p>
            <a:pPr algn="just">
              <a:spcAft>
                <a:spcPts val="600"/>
              </a:spcAft>
            </a:pPr>
            <a:endParaRPr lang="cs-CZ" sz="1200" dirty="0">
              <a:solidFill>
                <a:schemeClr val="bg1">
                  <a:lumMod val="75000"/>
                </a:schemeClr>
              </a:solidFill>
            </a:endParaRPr>
          </a:p>
          <a:p>
            <a:pPr algn="just">
              <a:spcAft>
                <a:spcPts val="600"/>
              </a:spcAft>
            </a:pPr>
            <a:endParaRPr lang="cs-CZ" sz="1200" dirty="0">
              <a:solidFill>
                <a:schemeClr val="bg1">
                  <a:lumMod val="75000"/>
                </a:schemeClr>
              </a:solidFill>
            </a:endParaRPr>
          </a:p>
          <a:p>
            <a:pPr algn="just">
              <a:spcAft>
                <a:spcPts val="600"/>
              </a:spcAft>
            </a:pPr>
            <a:endParaRPr lang="cs-CZ" sz="1200" dirty="0">
              <a:solidFill>
                <a:schemeClr val="bg1">
                  <a:lumMod val="75000"/>
                </a:schemeClr>
              </a:solidFill>
            </a:endParaRPr>
          </a:p>
          <a:p>
            <a:pPr algn="just">
              <a:spcAft>
                <a:spcPts val="600"/>
              </a:spcAft>
            </a:pPr>
            <a:r>
              <a:rPr lang="cs-CZ" sz="1200" dirty="0">
                <a:solidFill>
                  <a:schemeClr val="bg1"/>
                </a:solidFill>
              </a:rPr>
              <a:t>V Plutu se během dne budeš setkávat také s tetami, které Ti pomohou s přípravou do školy. S Tvými starostmi Ti poradí teta </a:t>
            </a:r>
            <a:r>
              <a:rPr lang="cs-CZ" sz="1200" dirty="0" err="1">
                <a:solidFill>
                  <a:schemeClr val="bg1"/>
                </a:solidFill>
              </a:rPr>
              <a:t>interventka</a:t>
            </a:r>
            <a:r>
              <a:rPr lang="cs-CZ" sz="1200" dirty="0">
                <a:solidFill>
                  <a:schemeClr val="bg1"/>
                </a:solidFill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cs-CZ" sz="1200" dirty="0">
                <a:solidFill>
                  <a:schemeClr val="bg1"/>
                </a:solidFill>
              </a:rPr>
              <a:t>Seznámíš se ještě s dalšími pracovníky Pluta. Všichni, kdo tady pracují, se budou snažit, aby Ti u nás nic nechybělo.</a:t>
            </a:r>
          </a:p>
        </p:txBody>
      </p:sp>
      <p:sp>
        <p:nvSpPr>
          <p:cNvPr id="9" name="Vývojový diagram: spojka 15"/>
          <p:cNvSpPr/>
          <p:nvPr/>
        </p:nvSpPr>
        <p:spPr>
          <a:xfrm>
            <a:off x="152636" y="5292080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ývojový diagram: spojka 15"/>
          <p:cNvSpPr/>
          <p:nvPr/>
        </p:nvSpPr>
        <p:spPr>
          <a:xfrm>
            <a:off x="2060848" y="4250807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ývojový diagram: spojka 15"/>
          <p:cNvSpPr/>
          <p:nvPr/>
        </p:nvSpPr>
        <p:spPr>
          <a:xfrm>
            <a:off x="1218284" y="4366647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ývojový diagram: spojka 15"/>
          <p:cNvSpPr/>
          <p:nvPr/>
        </p:nvSpPr>
        <p:spPr>
          <a:xfrm>
            <a:off x="435100" y="4644008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ývojový diagram: spojka 15"/>
          <p:cNvSpPr/>
          <p:nvPr/>
        </p:nvSpPr>
        <p:spPr>
          <a:xfrm>
            <a:off x="3465004" y="4644008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ývojový diagram: spojka 15"/>
          <p:cNvSpPr/>
          <p:nvPr/>
        </p:nvSpPr>
        <p:spPr>
          <a:xfrm>
            <a:off x="4365104" y="4860032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ývojový diagram: spojka 15"/>
          <p:cNvSpPr/>
          <p:nvPr/>
        </p:nvSpPr>
        <p:spPr>
          <a:xfrm>
            <a:off x="5158984" y="4644008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ývojový diagram: spojka 15"/>
          <p:cNvSpPr/>
          <p:nvPr/>
        </p:nvSpPr>
        <p:spPr>
          <a:xfrm>
            <a:off x="5877272" y="4427984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ývojový diagram: spojka 15"/>
          <p:cNvSpPr/>
          <p:nvPr/>
        </p:nvSpPr>
        <p:spPr>
          <a:xfrm>
            <a:off x="6453336" y="4034783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ývojový diagram: spojka 15"/>
          <p:cNvSpPr/>
          <p:nvPr/>
        </p:nvSpPr>
        <p:spPr>
          <a:xfrm>
            <a:off x="2852936" y="4427984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3422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ývojový diagram: spojka 15"/>
          <p:cNvSpPr/>
          <p:nvPr/>
        </p:nvSpPr>
        <p:spPr>
          <a:xfrm>
            <a:off x="404664" y="4067944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ývojový diagram: spojka 15"/>
          <p:cNvSpPr/>
          <p:nvPr/>
        </p:nvSpPr>
        <p:spPr>
          <a:xfrm>
            <a:off x="811976" y="3779912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ývojový diagram: spojka 15"/>
          <p:cNvSpPr/>
          <p:nvPr/>
        </p:nvSpPr>
        <p:spPr>
          <a:xfrm>
            <a:off x="1344640" y="3537521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ývojový diagram: spojka 15"/>
          <p:cNvSpPr/>
          <p:nvPr/>
        </p:nvSpPr>
        <p:spPr>
          <a:xfrm>
            <a:off x="1736812" y="3103365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Zaoblený obdélník 22"/>
          <p:cNvSpPr/>
          <p:nvPr/>
        </p:nvSpPr>
        <p:spPr>
          <a:xfrm>
            <a:off x="389440" y="2051720"/>
            <a:ext cx="6048672" cy="8988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Zde cesta prvního dne v DC Pluto končí. Nyní víš, co Tě po příjezdu čeká </a:t>
            </a:r>
            <a:r>
              <a:rPr lang="cs-CZ" b="1" dirty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r>
              <a:rPr lang="cs-CZ" b="1" dirty="0">
                <a:solidFill>
                  <a:schemeClr val="tx1"/>
                </a:solidFill>
              </a:rPr>
              <a:t>.</a:t>
            </a:r>
            <a:r>
              <a:rPr lang="cs-CZ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26" name="obrázek 1" descr="cid:image001.jpg@01D1DE6D.35D6DBD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26" y="8243814"/>
            <a:ext cx="728972" cy="32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bdélník 24"/>
          <p:cNvSpPr/>
          <p:nvPr/>
        </p:nvSpPr>
        <p:spPr>
          <a:xfrm>
            <a:off x="1700808" y="8692594"/>
            <a:ext cx="3564396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  <a:spcAft>
                <a:spcPts val="0"/>
              </a:spcAft>
            </a:pPr>
            <a:r>
              <a:rPr lang="cs-CZ" sz="1000" dirty="0">
                <a:ea typeface="Calibri" panose="020F0502020204030204" pitchFamily="34" charset="0"/>
                <a:cs typeface="Times New Roman" panose="02020603050405020304" pitchFamily="18" charset="0"/>
              </a:rPr>
              <a:t>Dětské centrum Pluto, příspěvková organizace</a:t>
            </a:r>
          </a:p>
          <a:p>
            <a:pPr>
              <a:lnSpc>
                <a:spcPts val="1350"/>
              </a:lnSpc>
              <a:spcAft>
                <a:spcPts val="0"/>
              </a:spcAft>
            </a:pPr>
            <a:r>
              <a:rPr lang="cs-CZ" sz="1000" dirty="0">
                <a:ea typeface="Calibri" panose="020F0502020204030204" pitchFamily="34" charset="0"/>
                <a:cs typeface="Times New Roman" panose="02020603050405020304" pitchFamily="18" charset="0"/>
              </a:rPr>
              <a:t>Hornická 900/8, 735 64  Havířov–Prostřední Suchá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19ECA2A-109F-4201-B4BF-C0E5580DF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448" y="3995937"/>
            <a:ext cx="3081411" cy="1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43692"/>
      </p:ext>
    </p:extLst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Řez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Řez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Řez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22726</TotalTime>
  <Words>348</Words>
  <Application>Microsoft Office PowerPoint</Application>
  <PresentationFormat>Předvádění na obrazovce (4:3)</PresentationFormat>
  <Paragraphs>43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1" baseType="lpstr">
      <vt:lpstr>Century Gothic</vt:lpstr>
      <vt:lpstr>Wingdings 3</vt:lpstr>
      <vt:lpstr>Řez</vt:lpstr>
      <vt:lpstr>DĚTSKÉ CENTRUM PLUTO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DĚTSKÉ CENTRUM ČTYŘLÍSTEK</dc:title>
  <dc:creator>Rada KZK</dc:creator>
  <cp:lastModifiedBy>Zuzana Klimszová</cp:lastModifiedBy>
  <cp:revision>148</cp:revision>
  <cp:lastPrinted>2018-05-18T11:56:15Z</cp:lastPrinted>
  <dcterms:created xsi:type="dcterms:W3CDTF">2016-08-29T16:22:22Z</dcterms:created>
  <dcterms:modified xsi:type="dcterms:W3CDTF">2021-12-02T20:30:31Z</dcterms:modified>
</cp:coreProperties>
</file>